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svg" ContentType="image/svg+xml"/>
  <Default Extension="png" ContentType="image/png"/>
  <Override PartName="/docProps/app.xml" ContentType="application/vnd.openxmlformats-officedocument.extended-properties+xml"/>
  <Override PartName="/ppt/slideLayouts/slideLayout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7010400" cy="92964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id="{28C54D3C-7CA5-40B2-BE5A-AEE8686EEC4D}" name="Default Section">
          <p14:sldIdLst>
            <p14:sldId id="256"/>
            <p14:sldId id="271"/>
            <p14:sldId id="277"/>
            <p14:sldId id="284"/>
            <p14:sldId id="264"/>
            <p14:sldId id="272"/>
            <p14:sldId id="285"/>
            <p14:sldId id="286"/>
            <p14:sldId id="287"/>
            <p14:sldId id="288"/>
            <p14:sldId id="289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E1E3"/>
    <a:srgbClr val="DEE22B"/>
    <a:srgbClr val="3B21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autoAdjust="0" sz="15987"/>
    <p:restoredTop autoAdjust="0" sz="96866"/>
  </p:normalViewPr>
  <p:slideViewPr>
    <p:cSldViewPr snapToGrid="0" snapToObjects="1">
      <p:cViewPr varScale="1">
        <p:scale>
          <a:sx d="100" n="114"/>
          <a:sy d="100" n="114"/>
        </p:scale>
        <p:origin x="414" y="102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10" Type="http://schemas.openxmlformats.org/officeDocument/2006/relationships/theme" Target="theme/theme1.xml" /><Relationship Id="rId9" Type="http://schemas.openxmlformats.org/officeDocument/2006/relationships/viewProps" Target="viewProps.xml" /><Relationship Id="rId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7" Type="http://schemas.openxmlformats.org/officeDocument/2006/relationships/handoutMaster" Target="handoutMasters/handoutMaster1.xml" /><Relationship Id="rId11" Type="http://schemas.openxmlformats.org/officeDocument/2006/relationships/tableStyles" Target="tableStyle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sv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86C40-0111-2C41-BCC1-9F45A5C1D61C}" type="datetimeFigureOut">
              <a:rPr lang="en-US" smtClean="0"/>
              <a:t>7/14/2022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7695-AD69-8D4E-AE91-7CEFEA5021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486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86C40-0111-2C41-BCC1-9F45A5C1D61C}" type="datetimeFigureOut">
              <a:rPr lang="en-US" smtClean="0"/>
              <a:t>7/14/2022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7695-AD69-8D4E-AE91-7CEFEA5021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622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86C40-0111-2C41-BCC1-9F45A5C1D61C}" type="datetimeFigureOut">
              <a:rPr lang="en-US" smtClean="0"/>
              <a:t>7/14/2022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7695-AD69-8D4E-AE91-7CEFEA5021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058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86C40-0111-2C41-BCC1-9F45A5C1D61C}" type="datetimeFigureOut">
              <a:rPr lang="en-US" smtClean="0"/>
              <a:t>7/14/2022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7695-AD69-8D4E-AE91-7CEFEA5021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32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A686C40-0111-2C41-BCC1-9F45A5C1D61C}" type="datetimeFigureOut">
              <a:rPr lang="en-US" smtClean="0"/>
              <a:pPr/>
              <a:t>7/14/2022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E227695-AD69-8D4E-AE91-7CEFEA5021C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171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86C40-0111-2C41-BCC1-9F45A5C1D61C}" type="datetimeFigureOut">
              <a:rPr lang="en-US" smtClean="0"/>
              <a:t>7/14/2022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7695-AD69-8D4E-AE91-7CEFEA5021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756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86C40-0111-2C41-BCC1-9F45A5C1D61C}" type="datetimeFigureOut">
              <a:rPr lang="en-US" smtClean="0"/>
              <a:t>7/14/2022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7695-AD69-8D4E-AE91-7CEFEA5021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324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86C40-0111-2C41-BCC1-9F45A5C1D61C}" type="datetimeFigureOut">
              <a:rPr lang="en-US" smtClean="0"/>
              <a:t>7/14/2022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7695-AD69-8D4E-AE91-7CEFEA5021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507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86C40-0111-2C41-BCC1-9F45A5C1D61C}" type="datetimeFigureOut">
              <a:rPr lang="en-US" smtClean="0"/>
              <a:t>7/14/2022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7695-AD69-8D4E-AE91-7CEFEA5021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26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86C40-0111-2C41-BCC1-9F45A5C1D61C}" type="datetimeFigureOut">
              <a:rPr lang="en-US" smtClean="0"/>
              <a:t>7/14/2022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7695-AD69-8D4E-AE91-7CEFEA5021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713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686C40-0111-2C41-BCC1-9F45A5C1D61C}" type="datetimeFigureOut">
              <a:rPr lang="en-US" smtClean="0"/>
              <a:t>7/14/2022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227695-AD69-8D4E-AE91-7CEFEA5021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723803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686C40-0111-2C41-BCC1-9F45A5C1D61C}" type="datetimeFigureOut">
              <a:rPr lang="en-US" smtClean="0"/>
              <a:t>7/14/2022</a:t>
            </a:fld>
            <a:endParaRPr dirty="0"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227695-AD69-8D4E-AE91-7CEFEA5021C5}" type="slidenum">
              <a:rPr lang="en-US" smtClean="0"/>
              <a:t>‹#›</a:t>
            </a:fld>
            <a:endParaRPr dirty="0" lang="en-US"/>
          </a:p>
        </p:txBody>
      </p:sp>
    </p:spTree>
    <p:extLst>
      <p:ext uri="{BB962C8B-B14F-4D97-AF65-F5344CB8AC3E}">
        <p14:creationId xmlns:p14="http://schemas.microsoft.com/office/powerpoint/2010/main" val="3653818442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sv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9.sv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Household Energy Burdens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Eric Scheier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2022-07-14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Intro</a:t>
            </a:r>
          </a:p>
        </p:txBody>
      </p:sp>
      <p:pic>
        <p:nvPicPr>
          <p:cNvPr descr="doe_eere_logo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38200" y="3314700"/>
            <a:ext cx="10515600" cy="1346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Net Energy Burden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G</m:t>
                      </m:r>
                      <m:r>
                        <m:rPr>
                          <m:sty m:val="p"/>
                        </m:rPr>
                        <m:t>=</m:t>
                      </m:r>
                      <m:r>
                        <m:t>G</m:t>
                      </m:r>
                      <m:r>
                        <m:t>r</m:t>
                      </m:r>
                      <m:r>
                        <m:t>o</m:t>
                      </m:r>
                      <m:r>
                        <m:t>s</m:t>
                      </m:r>
                      <m:r>
                        <m:t>s</m:t>
                      </m:r>
                      <m:r>
                        <m:t> </m:t>
                      </m:r>
                      <m:r>
                        <m:t>I</m:t>
                      </m:r>
                      <m:r>
                        <m:t>n</m:t>
                      </m:r>
                      <m:r>
                        <m:t>c</m:t>
                      </m:r>
                      <m:r>
                        <m:t>o</m:t>
                      </m:r>
                      <m:r>
                        <m:t>m</m:t>
                      </m:r>
                      <m:r>
                        <m:t>e</m:t>
                      </m:r>
                      <m:r>
                        <m:t> </m:t>
                      </m:r>
                      <m:r>
                        <m:rPr>
                          <m:sty m:val="p"/>
                        </m:rPr>
                        <m:t>;</m:t>
                      </m:r>
                      <m:r>
                        <m:t> </m:t>
                      </m:r>
                      <m:r>
                        <m:t>S</m:t>
                      </m:r>
                      <m:r>
                        <m:rPr>
                          <m:sty m:val="p"/>
                        </m:rPr>
                        <m:t>=</m:t>
                      </m:r>
                      <m:r>
                        <m:t>S</m:t>
                      </m:r>
                      <m:r>
                        <m:t>p</m:t>
                      </m:r>
                      <m:r>
                        <m:t>e</m:t>
                      </m:r>
                      <m:r>
                        <m:t>n</m:t>
                      </m:r>
                      <m:r>
                        <m:t>d</m:t>
                      </m:r>
                      <m:r>
                        <m:t>i</m:t>
                      </m:r>
                      <m:r>
                        <m:t>n</m:t>
                      </m:r>
                      <m:r>
                        <m:t>g</m:t>
                      </m:r>
                      <m:r>
                        <m:t> </m:t>
                      </m:r>
                      <m:r>
                        <m:t>o</m:t>
                      </m:r>
                      <m:r>
                        <m:t>n</m:t>
                      </m:r>
                      <m:r>
                        <m:t> </m:t>
                      </m:r>
                      <m:r>
                        <m:t>E</m:t>
                      </m:r>
                      <m:r>
                        <m:t>n</m:t>
                      </m:r>
                      <m:r>
                        <m:t>e</m:t>
                      </m:r>
                      <m:r>
                        <m:t>r</m:t>
                      </m:r>
                      <m:r>
                        <m:t>g</m:t>
                      </m:r>
                      <m:r>
                        <m:t>y</m:t>
                      </m:r>
                    </m:oMath>
                  </m:oMathPara>
                </a14:m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N</m:t>
                      </m:r>
                      <m:r>
                        <m:t>e</m:t>
                      </m:r>
                      <m:r>
                        <m:t>t</m:t>
                      </m:r>
                      <m:r>
                        <m:t> </m:t>
                      </m:r>
                      <m:r>
                        <m:t>E</m:t>
                      </m:r>
                      <m:r>
                        <m:t>n</m:t>
                      </m:r>
                      <m:r>
                        <m:t>e</m:t>
                      </m:r>
                      <m:r>
                        <m:t>r</m:t>
                      </m:r>
                      <m:r>
                        <m:t>g</m:t>
                      </m:r>
                      <m:r>
                        <m:t>y</m:t>
                      </m:r>
                      <m:r>
                        <m:t> </m:t>
                      </m:r>
                      <m:r>
                        <m:t>B</m:t>
                      </m:r>
                      <m:r>
                        <m:t>u</m:t>
                      </m:r>
                      <m:r>
                        <m:t>r</m:t>
                      </m:r>
                      <m:r>
                        <m:t>d</m:t>
                      </m:r>
                      <m:r>
                        <m:t>e</m:t>
                      </m:r>
                      <m:r>
                        <m:t>n</m:t>
                      </m:r>
                      <m:r>
                        <m:t> </m:t>
                      </m:r>
                      <m:d>
                        <m:dPr>
                          <m:begChr m:val="("/>
                          <m:endChr m:val=")"/>
                          <m:sepChr m:val=""/>
                          <m:grow/>
                        </m:dPr>
                        <m:e>
                          <m:sSubSup>
                            <m:e>
                              <m:r>
                                <m:t>E</m:t>
                              </m:r>
                            </m:e>
                            <m:sub>
                              <m:r>
                                <m:t>b</m:t>
                              </m:r>
                            </m:sub>
                            <m:sup>
                              <m:r>
                                <m:t>n</m:t>
                              </m:r>
                            </m:sup>
                          </m:sSubSup>
                        </m:e>
                      </m:d>
                      <m:r>
                        <m:rPr>
                          <m:sty m:val="p"/>
                        </m:rPr>
                        <m:t>=</m:t>
                      </m:r>
                      <m:sSubSup>
                        <m:e>
                          <m:r>
                            <m:t>N</m:t>
                          </m:r>
                        </m:e>
                        <m:sub>
                          <m:r>
                            <m:t>h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1</m:t>
                          </m:r>
                        </m:sup>
                      </m:sSubSup>
                      <m:r>
                        <m:rPr>
                          <m:sty m:val="p"/>
                        </m:rPr>
                        <m:t>=</m:t>
                      </m:r>
                      <m:f>
                        <m:fPr>
                          <m:type m:val="bar"/>
                        </m:fPr>
                        <m:num>
                          <m:r>
                            <m:t>S</m:t>
                          </m:r>
                        </m:num>
                        <m:den>
                          <m:r>
                            <m:t>G</m:t>
                          </m:r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S</m:t>
                          </m:r>
                        </m:den>
                      </m:f>
                    </m:oMath>
                  </m:oMathPara>
                </a14:m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Sup>
                        <m:e>
                          <m:r>
                            <m:t>E</m:t>
                          </m:r>
                        </m:e>
                        <m:sub>
                          <m:r>
                            <m:t>B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m:t>*</m:t>
                          </m:r>
                        </m:sup>
                      </m:sSubSup>
                      <m:r>
                        <m:rPr>
                          <m:sty m:val="p"/>
                        </m:rPr>
                        <m:t>=</m:t>
                      </m:r>
                      <m:f>
                        <m:fPr>
                          <m:type m:val="bar"/>
                        </m:fPr>
                        <m:num>
                          <m:r>
                            <m:t>S</m:t>
                          </m:r>
                        </m:num>
                        <m:den>
                          <m:r>
                            <m:t>G</m:t>
                          </m:r>
                        </m:den>
                      </m:f>
                      <m:r>
                        <m:rPr>
                          <m:sty m:val="p"/>
                        </m:rPr>
                        <m:t>=</m:t>
                      </m:r>
                      <m:r>
                        <m:t>6</m:t>
                      </m:r>
                      <m:r>
                        <m:rPr>
                          <m:sty m:val="p"/>
                        </m:rPr>
                        <m:t>%</m:t>
                      </m:r>
                      <m:r>
                        <m:t> </m:t>
                      </m:r>
                      <m:r>
                        <m:rPr>
                          <m:sty m:val="p"/>
                        </m:rPr>
                        <m:t>⇒</m:t>
                      </m:r>
                      <m:r>
                        <m:t> </m:t>
                      </m:r>
                      <m:sSubSup>
                        <m:e>
                          <m:r>
                            <m:t>E</m:t>
                          </m:r>
                        </m:e>
                        <m:sub>
                          <m:r>
                            <m:t>b</m:t>
                          </m:r>
                        </m:sub>
                        <m:sup>
                          <m:r>
                            <m:t>n</m:t>
                          </m:r>
                          <m:r>
                            <m:rPr>
                              <m:sty m:val="p"/>
                            </m:rPr>
                            <m:t>*</m:t>
                          </m:r>
                        </m:sup>
                      </m:sSubSup>
                      <m:r>
                        <m:rPr>
                          <m:sty m:val="p"/>
                        </m:rPr>
                        <m:t>≈</m:t>
                      </m:r>
                      <m:r>
                        <m:t>6</m:t>
                      </m:r>
                      <m:r>
                        <m:rPr>
                          <m:sty m:val="p"/>
                        </m:rPr>
                        <m:t>%</m:t>
                      </m:r>
                      <m:r>
                        <m:t> </m:t>
                      </m:r>
                      <m:r>
                        <m:rPr>
                          <m:sty m:val="p"/>
                        </m:rPr>
                        <m:t>;</m:t>
                      </m:r>
                      <m:r>
                        <m:t> </m:t>
                      </m:r>
                      <m:sSubSup>
                        <m:e>
                          <m:r>
                            <m:t>N</m:t>
                          </m:r>
                        </m:e>
                        <m:sub>
                          <m:r>
                            <m:t>h</m:t>
                          </m:r>
                        </m:sub>
                        <m:sup>
                          <m:r>
                            <m:rPr>
                              <m:sty m:val="p"/>
                            </m:rPr>
                            <m:t>*</m:t>
                          </m:r>
                        </m:sup>
                      </m:sSubSup>
                      <m:r>
                        <m:rPr>
                          <m:sty m:val="p"/>
                        </m:rPr>
                        <m:t>≈</m:t>
                      </m:r>
                      <m:r>
                        <m:t>16</m:t>
                      </m:r>
                    </m:oMath>
                  </m:oMathPara>
                </a14:m>
              </a:p>
              <a:p>
                <a:pPr lvl="0"/>
                <a:r>
                  <a:rPr b="1"/>
                  <a:t>1 in 5</a:t>
                </a:r>
                <a:r>
                  <a:rPr/>
                  <a:t> homes in the U.S. faces energy poverty.</a:t>
                </a:r>
              </a:p>
              <a:p>
                <a:pPr lvl="0"/>
                <a:r>
                  <a:rPr b="1"/>
                  <a:t>1 in 4</a:t>
                </a:r>
                <a:r>
                  <a:rPr/>
                  <a:t> homes facing energy poverty is above the US Federal Poverty Line</a:t>
                </a:r>
              </a:p>
              <a:p>
                <a:pPr lvl="0"/>
                <a:r>
                  <a:rPr b="1"/>
                  <a:t>Solar</a:t>
                </a:r>
                <a:r>
                  <a:rPr/>
                  <a:t> powered homes experience energy poverty </a:t>
                </a:r>
                <a14:m>
                  <m:oMath xmlns:m="http://schemas.openxmlformats.org/officeDocument/2006/math">
                    <m:f>
                      <m:fPr>
                        <m:type m:val="bar"/>
                      </m:fPr>
                      <m:num>
                        <m:r>
                          <m:t>1</m:t>
                        </m:r>
                      </m:num>
                      <m:den>
                        <m:r>
                          <m:t>3</m:t>
                        </m:r>
                      </m:den>
                    </m:f>
                  </m:oMath>
                </a14:m>
                <a:r>
                  <a:rPr b="1"/>
                  <a:t> as often</a:t>
                </a:r>
                <a:r>
                  <a:rPr/>
                  <a:t> as other homes</a:t>
                </a:r>
              </a:p>
            </p:txBody>
          </p:sp>
        </mc:Choice>
      </mc:AlternateContent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Energy Burden Landscape</a:t>
            </a:r>
          </a:p>
        </p:txBody>
      </p:sp>
      <p:pic>
        <p:nvPicPr>
          <p:cNvPr descr="poster_map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44800" y="1816100"/>
            <a:ext cx="65151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 ## SCP Service Area</a:t>
            </a:r>
          </a:p>
        </p:txBody>
      </p:sp>
      <p:pic>
        <p:nvPicPr>
          <p:cNvPr descr="scp_poster_map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81600" y="1346200"/>
            <a:ext cx="6172200" cy="411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sc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3CCDF219-FCA5-4299-8B57-0247BD486069}" vid="{5701460F-03FC-4B24-85C7-CABF138321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scp_template</Template>
  <TotalTime>0</TotalTime>
  <Words>11</Words>
  <Application>Microsoft Office PowerPoint</Application>
  <PresentationFormat>Widescreen</PresentationFormat>
  <Paragraphs>10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Gotham Book</vt:lpstr>
      <vt:lpstr>scp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Household Energy Burdens</dc:title>
  <dc:creator>Eric Scheier</dc:creator>
  <cp:keywords/>
  <dcterms:created xsi:type="dcterms:W3CDTF">2022-07-14T20:54:38Z</dcterms:created>
  <dcterms:modified xsi:type="dcterms:W3CDTF">2022-07-14T20:54:38Z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2022-07-14</vt:lpwstr>
  </property>
  <property fmtid="{D5CDD505-2E9C-101B-9397-08002B2CF9AE}" pid="3" name="output">
    <vt:lpwstr/>
  </property>
</Properties>
</file>